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83" r:id="rId7"/>
    <p:sldId id="279" r:id="rId8"/>
    <p:sldId id="280" r:id="rId9"/>
    <p:sldId id="281" r:id="rId10"/>
    <p:sldId id="282" r:id="rId11"/>
    <p:sldId id="262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69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399" autoAdjust="0"/>
  </p:normalViewPr>
  <p:slideViewPr>
    <p:cSldViewPr snapToGrid="0">
      <p:cViewPr varScale="1">
        <p:scale>
          <a:sx n="109" d="100"/>
          <a:sy n="109" d="100"/>
        </p:scale>
        <p:origin x="-570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22FA656-E75A-47A0-A362-0B6FDCBD9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1678CAAE-974C-484B-BD18-47071B098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280810E2-57CA-4DAF-AD03-D05B1622F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FB67A-270E-4E33-8349-64DEA970C5F7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3D537F7F-89F7-42CC-81ED-53A3AC67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CA7B217-BD22-4747-A4A0-EF3B7632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6782-E7F8-442E-8025-29CC49336D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304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4D8EDA2-64EC-460C-AE1E-D16B35EDE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2ED302A1-C3E2-49A6-B36F-3395295C8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2A94165-9724-4F95-88DA-CC765B51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FB67A-270E-4E33-8349-64DEA970C5F7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56B099D8-A7AA-4C7B-8553-A6E95B017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1DB6B27A-3CCC-4AD6-9194-E1DEB157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6782-E7F8-442E-8025-29CC49336D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305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="" xmlns:a16="http://schemas.microsoft.com/office/drawing/2014/main" id="{ADF69CB8-0236-477E-94AE-D352410814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762CDA79-36A9-4BA3-8E56-FBF2DBF03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88DF51B2-E747-4902-89BF-9694CC928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FB67A-270E-4E33-8349-64DEA970C5F7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F5DB9F45-001F-4C8F-B56A-E4221844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CA804704-85FB-429E-AD11-8A5C1AC83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6782-E7F8-442E-8025-29CC49336D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441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28AE2A5-6201-423C-A1F9-41430B317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32B8B8AA-78B4-499A-B753-C05999A28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7AC152E-8BDC-45A4-AFDD-7496FCCFF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FB67A-270E-4E33-8349-64DEA970C5F7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9C94ECA5-2E15-4410-A861-DD80EF76C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BC63F23D-F93E-4EFD-BF81-4F68E1C34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6782-E7F8-442E-8025-29CC49336D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5443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FC96E46-08E6-45AE-96DB-5E7BCB01A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80D60F00-B269-42EC-BE82-E06A178A2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B55EB742-6DA4-4307-9CA7-2567431FC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FB67A-270E-4E33-8349-64DEA970C5F7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34E13CFB-336D-43E0-94F9-C21BFEF6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C0F5AFF0-9F22-4CD3-BD90-29C9D6C40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6782-E7F8-442E-8025-29CC49336D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7387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5BD6A57-6AEB-4E03-A4CF-EA1B895D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4E35FAE-84B2-4680-A479-3CD4E88843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DDFC3DBF-3868-4AF4-B170-F76EDDEB0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2C6F5F47-8704-48BD-9FFB-6196765CA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FB67A-270E-4E33-8349-64DEA970C5F7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186217B6-C713-4195-8FB3-226DAC211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DFF1A309-7277-41C9-8D0A-2DBA0851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6782-E7F8-442E-8025-29CC49336D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440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4CF85F1-7670-4969-A0BA-C16D211DA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569482AE-E703-44C1-9DEC-82AEA929D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006BBED1-46B2-4EA0-B006-52C53D1E4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="" xmlns:a16="http://schemas.microsoft.com/office/drawing/2014/main" id="{4D6C30C6-88B3-423A-B768-A14D0E44A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="" xmlns:a16="http://schemas.microsoft.com/office/drawing/2014/main" id="{F6CB4FD1-44EB-4AEA-8FE3-26D3119D4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="" xmlns:a16="http://schemas.microsoft.com/office/drawing/2014/main" id="{CE3C9261-B81F-4CF8-81B9-3CE11E79F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FB67A-270E-4E33-8349-64DEA970C5F7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46945853-6093-41EA-8BF9-996DDA3E8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E885F56E-38D2-422D-B0EE-B6A07EAC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6782-E7F8-442E-8025-29CC49336D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871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D23AD88-CD24-4F8C-9220-0069AEC6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6502603D-7FCB-419D-89A1-3ABC7024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FB67A-270E-4E33-8349-64DEA970C5F7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70A252B6-4CFF-4397-B14F-083A18FE7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D36AD81E-217B-4951-B155-294A5E13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6782-E7F8-442E-8025-29CC49336D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408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4B35DB3F-4FE3-4420-9592-6A1D53CE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FB67A-270E-4E33-8349-64DEA970C5F7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A1A07F33-75E4-41A9-96A0-0C59186A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6E27220C-81F0-44C1-9348-0D876D42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6782-E7F8-442E-8025-29CC49336D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714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F422256-6A8E-4334-AABA-85939DE7F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7D47CFD-4138-468E-B829-88B65C5C1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BCBB3633-D6A7-4BF7-9816-37783F115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C26E565F-9671-4661-8473-0A316F9E2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FB67A-270E-4E33-8349-64DEA970C5F7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A3D24618-3B05-41F3-BC58-4F6887953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4E7E710E-CFF5-4FE8-A862-049368F11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6782-E7F8-442E-8025-29CC49336D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5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CB20D1E-0A5E-421F-9CF1-3D514C9C7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="" xmlns:a16="http://schemas.microsoft.com/office/drawing/2014/main" id="{6A28C095-A6F9-4B37-B338-6204514194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07CCE9E1-2943-45FC-A234-D81EEADDD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502A9C4B-569B-4A4B-AE98-0E4D59E4A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FB67A-270E-4E33-8349-64DEA970C5F7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B65FD544-D0D0-46FF-8C97-2F7A2EA5D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396A5D8B-B48E-484C-95B7-7EF51AA00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F6782-E7F8-442E-8025-29CC49336D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75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="" xmlns:a16="http://schemas.microsoft.com/office/drawing/2014/main" id="{F1E48B7F-A6BC-49C9-89B3-919A80652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B204FF0B-6222-480E-95B6-8EA41C010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BD60A036-B9FE-4F89-A16D-D6EEE7E99A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FB67A-270E-4E33-8349-64DEA970C5F7}" type="datetimeFigureOut">
              <a:rPr lang="zh-TW" altLang="en-US" smtClean="0"/>
              <a:t>2021/12/29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6EE14DF4-744A-4382-BEC6-D17720108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83DFE1F7-E58A-47CD-A1B0-984E12293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F6782-E7F8-442E-8025-29CC49336D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434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06FA1709-AE65-4F4B-AC7D-0CD3E7713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836" y="4345858"/>
            <a:ext cx="3224980" cy="188712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Crayon Shin-</a:t>
            </a:r>
            <a:r>
              <a:rPr lang="en-US" altLang="zh-TW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chan</a:t>
            </a:r>
            <a:endParaRPr lang="en-US" altLang="zh-TW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Memory game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10840129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張耀云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10844129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李函諭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0F293EDD-9800-48EA-83E1-25AEC9529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7"/>
          <a:stretch/>
        </p:blipFill>
        <p:spPr>
          <a:xfrm>
            <a:off x="186005" y="237133"/>
            <a:ext cx="5792008" cy="638373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90088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813E3C5C-C032-4F6D-A93F-E5C2220FD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7" t="34416" r="11761"/>
          <a:stretch/>
        </p:blipFill>
        <p:spPr>
          <a:xfrm>
            <a:off x="0" y="924231"/>
            <a:ext cx="12147649" cy="4139382"/>
          </a:xfrm>
          <a:prstGeom prst="rect">
            <a:avLst/>
          </a:prstGeom>
        </p:spPr>
      </p:pic>
      <p:sp>
        <p:nvSpPr>
          <p:cNvPr id="8" name="副標題 2">
            <a:extLst>
              <a:ext uri="{FF2B5EF4-FFF2-40B4-BE49-F238E27FC236}">
                <a16:creationId xmlns="" xmlns:a16="http://schemas.microsoft.com/office/drawing/2014/main" id="{E2429095-800D-4CC2-8E03-12FCC062B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45" y="310561"/>
            <a:ext cx="3224980" cy="43449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Major file - guess.py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26998E34-94CE-4DB1-A29D-D0C98C3514C5}"/>
              </a:ext>
            </a:extLst>
          </p:cNvPr>
          <p:cNvSpPr txBox="1"/>
          <p:nvPr/>
        </p:nvSpPr>
        <p:spPr>
          <a:xfrm>
            <a:off x="5213906" y="4264016"/>
            <a:ext cx="67229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800" dirty="0"/>
              <a:t>Set the list for opening card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800" dirty="0"/>
              <a:t>Set the num of existing cards, for ending the game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800" dirty="0"/>
              <a:t>Set the position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800" dirty="0"/>
              <a:t>Set the clock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altLang="zh-TW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444579" y="301431"/>
            <a:ext cx="4869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Class </a:t>
            </a:r>
            <a:r>
              <a:rPr lang="en-US" altLang="zh-TW" sz="2800" b="1" dirty="0" err="1" smtClean="0"/>
              <a:t>FlipCardByMemory</a:t>
            </a:r>
            <a:r>
              <a:rPr lang="en-US" altLang="zh-TW" sz="2800" b="1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7397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06FA1709-AE65-4F4B-AC7D-0CD3E7713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238" y="330226"/>
            <a:ext cx="3224980" cy="434495"/>
          </a:xfrm>
        </p:spPr>
        <p:txBody>
          <a:bodyPr/>
          <a:lstStyle/>
          <a:p>
            <a:pPr algn="l"/>
            <a:r>
              <a:rPr lang="en-US" altLang="zh-TW" dirty="0"/>
              <a:t>123</a:t>
            </a:r>
          </a:p>
        </p:txBody>
      </p:sp>
      <p:sp>
        <p:nvSpPr>
          <p:cNvPr id="5" name="副標題 2">
            <a:extLst>
              <a:ext uri="{FF2B5EF4-FFF2-40B4-BE49-F238E27FC236}">
                <a16:creationId xmlns="" xmlns:a16="http://schemas.microsoft.com/office/drawing/2014/main" id="{383DE881-E500-4E93-B113-57B7EFCBE495}"/>
              </a:ext>
            </a:extLst>
          </p:cNvPr>
          <p:cNvSpPr txBox="1">
            <a:spLocks/>
          </p:cNvSpPr>
          <p:nvPr/>
        </p:nvSpPr>
        <p:spPr>
          <a:xfrm>
            <a:off x="196645" y="310561"/>
            <a:ext cx="3224980" cy="4344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>
                <a:solidFill>
                  <a:schemeClr val="bg1"/>
                </a:solidFill>
              </a:rPr>
              <a:t>Major file - guess.py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6" name="副標題 2">
            <a:extLst>
              <a:ext uri="{FF2B5EF4-FFF2-40B4-BE49-F238E27FC236}">
                <a16:creationId xmlns="" xmlns:a16="http://schemas.microsoft.com/office/drawing/2014/main" id="{8A067AAC-06FC-4D86-B4F3-EC00A3D6A0EE}"/>
              </a:ext>
            </a:extLst>
          </p:cNvPr>
          <p:cNvSpPr txBox="1">
            <a:spLocks/>
          </p:cNvSpPr>
          <p:nvPr/>
        </p:nvSpPr>
        <p:spPr>
          <a:xfrm>
            <a:off x="90979" y="3697773"/>
            <a:ext cx="3224980" cy="2290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TW" dirty="0"/>
          </a:p>
        </p:txBody>
      </p:sp>
      <p:sp>
        <p:nvSpPr>
          <p:cNvPr id="2" name="文字方塊 1"/>
          <p:cNvSpPr txBox="1"/>
          <p:nvPr/>
        </p:nvSpPr>
        <p:spPr>
          <a:xfrm>
            <a:off x="7175514" y="310561"/>
            <a:ext cx="433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err="1"/>
              <a:t>d</a:t>
            </a:r>
            <a:r>
              <a:rPr lang="en-US" altLang="zh-TW" sz="2800" b="1" dirty="0" err="1" smtClean="0"/>
              <a:t>ef</a:t>
            </a:r>
            <a:r>
              <a:rPr lang="en-US" altLang="zh-TW" sz="2800" b="1" dirty="0" smtClean="0"/>
              <a:t> </a:t>
            </a:r>
            <a:r>
              <a:rPr lang="en-US" altLang="zh-TW" sz="2800" b="1" dirty="0" err="1" smtClean="0"/>
              <a:t>clickcallback</a:t>
            </a:r>
            <a:r>
              <a:rPr lang="en-US" altLang="zh-TW" sz="2800" b="1" dirty="0" smtClean="0"/>
              <a:t>(self, event)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69610" y="3908701"/>
            <a:ext cx="76147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800" dirty="0"/>
              <a:t>Grab the position of the mouse </a:t>
            </a:r>
            <a:r>
              <a:rPr lang="en-US" altLang="zh-TW" sz="2800" dirty="0" smtClean="0"/>
              <a:t>click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800" dirty="0"/>
              <a:t>The number of cards already displayed is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0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Add the “card” </a:t>
            </a:r>
            <a:r>
              <a:rPr lang="en-US" altLang="zh-TW" sz="2800" dirty="0"/>
              <a:t> </a:t>
            </a:r>
            <a:r>
              <a:rPr lang="en-US" altLang="zh-TW" sz="2800" dirty="0" smtClean="0"/>
              <a:t>into the list “</a:t>
            </a:r>
            <a:r>
              <a:rPr lang="en-US" altLang="zh-TW" sz="2800" dirty="0" err="1" smtClean="0"/>
              <a:t>shown_cards</a:t>
            </a:r>
            <a:r>
              <a:rPr lang="en-US" altLang="zh-TW" sz="2800" dirty="0" smtClean="0"/>
              <a:t>”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S</a:t>
            </a:r>
            <a:r>
              <a:rPr lang="en-US" altLang="zh-TW" sz="2800" dirty="0" smtClean="0"/>
              <a:t>tore </a:t>
            </a:r>
            <a:r>
              <a:rPr lang="en-US" altLang="zh-TW" sz="2800" dirty="0"/>
              <a:t>the selected </a:t>
            </a:r>
            <a:r>
              <a:rPr lang="en-US" altLang="zh-TW" sz="2800" dirty="0" smtClean="0"/>
              <a:t>card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Open </a:t>
            </a:r>
            <a:r>
              <a:rPr lang="en-US" altLang="zh-TW" sz="2800" dirty="0" smtClean="0"/>
              <a:t>the card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5" y="1078399"/>
            <a:ext cx="11858721" cy="250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178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>
            <a:extLst>
              <a:ext uri="{FF2B5EF4-FFF2-40B4-BE49-F238E27FC236}">
                <a16:creationId xmlns="" xmlns:a16="http://schemas.microsoft.com/office/drawing/2014/main" id="{06FA1709-AE65-4F4B-AC7D-0CD3E77136EC}"/>
              </a:ext>
            </a:extLst>
          </p:cNvPr>
          <p:cNvSpPr txBox="1">
            <a:spLocks/>
          </p:cNvSpPr>
          <p:nvPr/>
        </p:nvSpPr>
        <p:spPr>
          <a:xfrm>
            <a:off x="865238" y="330226"/>
            <a:ext cx="3224980" cy="4344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mtClean="0"/>
              <a:t>123</a:t>
            </a:r>
            <a:endParaRPr lang="en-US" altLang="zh-TW" dirty="0"/>
          </a:p>
        </p:txBody>
      </p:sp>
      <p:sp>
        <p:nvSpPr>
          <p:cNvPr id="5" name="副標題 2">
            <a:extLst>
              <a:ext uri="{FF2B5EF4-FFF2-40B4-BE49-F238E27FC236}">
                <a16:creationId xmlns="" xmlns:a16="http://schemas.microsoft.com/office/drawing/2014/main" id="{383DE881-E500-4E93-B113-57B7EFCBE495}"/>
              </a:ext>
            </a:extLst>
          </p:cNvPr>
          <p:cNvSpPr txBox="1">
            <a:spLocks/>
          </p:cNvSpPr>
          <p:nvPr/>
        </p:nvSpPr>
        <p:spPr>
          <a:xfrm>
            <a:off x="196645" y="310561"/>
            <a:ext cx="3224980" cy="4344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>
                <a:solidFill>
                  <a:schemeClr val="bg1"/>
                </a:solidFill>
              </a:rPr>
              <a:t>Major file - guess.py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20914" y="5207163"/>
            <a:ext cx="112145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The </a:t>
            </a:r>
            <a:r>
              <a:rPr lang="en-US" altLang="zh-TW" sz="2800" dirty="0"/>
              <a:t>number of cards already displayed is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1</a:t>
            </a:r>
          </a:p>
          <a:p>
            <a:pPr marL="914400" lvl="1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The same two </a:t>
            </a:r>
            <a:r>
              <a:rPr lang="en-US" altLang="zh-TW" sz="2800" dirty="0" smtClean="0"/>
              <a:t>cards </a:t>
            </a:r>
            <a:r>
              <a:rPr lang="en-US" altLang="zh-TW" sz="2800" dirty="0" smtClean="0">
                <a:sym typeface="Wingdings" panose="05000000000000000000" pitchFamily="2" charset="2"/>
              </a:rPr>
              <a:t> call </a:t>
            </a:r>
            <a:r>
              <a:rPr lang="en-US" altLang="zh-TW" sz="2800" dirty="0" err="1" smtClean="0">
                <a:sym typeface="Wingdings" panose="05000000000000000000" pitchFamily="2" charset="2"/>
              </a:rPr>
              <a:t>delaycallback</a:t>
            </a:r>
            <a:r>
              <a:rPr lang="en-US" altLang="zh-TW" sz="2800" dirty="0" smtClean="0">
                <a:sym typeface="Wingdings" panose="05000000000000000000" pitchFamily="2" charset="2"/>
              </a:rPr>
              <a:t>()</a:t>
            </a:r>
          </a:p>
          <a:p>
            <a:pPr marL="914400" lvl="1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>
                <a:sym typeface="Wingdings" panose="05000000000000000000" pitchFamily="2" charset="2"/>
              </a:rPr>
              <a:t>delete the </a:t>
            </a:r>
            <a:r>
              <a:rPr lang="en-US" altLang="zh-TW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first</a:t>
            </a:r>
            <a:r>
              <a:rPr lang="en-US" altLang="zh-TW" sz="2800" dirty="0" smtClean="0">
                <a:sym typeface="Wingdings" panose="05000000000000000000" pitchFamily="2" charset="2"/>
              </a:rPr>
              <a:t> </a:t>
            </a:r>
            <a:r>
              <a:rPr lang="en-US" altLang="zh-TW" sz="2800" dirty="0">
                <a:sym typeface="Wingdings" panose="05000000000000000000" pitchFamily="2" charset="2"/>
              </a:rPr>
              <a:t>position in the list “shown cards” </a:t>
            </a:r>
            <a:r>
              <a:rPr lang="en-US" altLang="zh-TW" sz="2800" dirty="0"/>
              <a:t>	</a:t>
            </a:r>
            <a:endParaRPr lang="en-US" altLang="zh-TW" sz="2800" dirty="0" smtClean="0"/>
          </a:p>
          <a:p>
            <a:pPr marL="1371600" lvl="2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TW" sz="2800" dirty="0" smtClean="0">
              <a:sym typeface="Wingdings" panose="05000000000000000000" pitchFamily="2" charset="2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TW" sz="28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5" y="955356"/>
            <a:ext cx="11848210" cy="4157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7175514" y="310561"/>
            <a:ext cx="4869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d</a:t>
            </a:r>
            <a:r>
              <a:rPr lang="en-US" altLang="zh-TW" sz="2800" b="1" dirty="0" err="1" smtClean="0"/>
              <a:t>ef</a:t>
            </a:r>
            <a:r>
              <a:rPr lang="en-US" altLang="zh-TW" sz="2800" b="1" dirty="0" smtClean="0"/>
              <a:t> </a:t>
            </a:r>
            <a:r>
              <a:rPr lang="en-US" altLang="zh-TW" sz="2800" b="1" dirty="0" err="1" smtClean="0"/>
              <a:t>clickcallback</a:t>
            </a:r>
            <a:r>
              <a:rPr lang="en-US" altLang="zh-TW" sz="2800" b="1" dirty="0" smtClean="0"/>
              <a:t>(self, event)</a:t>
            </a:r>
          </a:p>
          <a:p>
            <a:r>
              <a:rPr lang="en-US" altLang="zh-TW" sz="2800" b="1" dirty="0" err="1"/>
              <a:t>d</a:t>
            </a:r>
            <a:r>
              <a:rPr lang="en-US" altLang="zh-TW" sz="2800" b="1" dirty="0" err="1" smtClean="0"/>
              <a:t>ef</a:t>
            </a:r>
            <a:r>
              <a:rPr lang="en-US" altLang="zh-TW" sz="2800" b="1" dirty="0" smtClean="0"/>
              <a:t> </a:t>
            </a:r>
            <a:r>
              <a:rPr lang="en-US" altLang="zh-TW" sz="2800" b="1" dirty="0" err="1" smtClean="0"/>
              <a:t>delaycallback</a:t>
            </a:r>
            <a:r>
              <a:rPr lang="en-US" altLang="zh-TW" sz="2800" b="1" dirty="0" smtClean="0"/>
              <a:t>()</a:t>
            </a:r>
            <a:r>
              <a:rPr lang="en-US" altLang="zh-TW" sz="2800" dirty="0">
                <a:sym typeface="Wingdings" panose="05000000000000000000" pitchFamily="2" charset="2"/>
              </a:rPr>
              <a:t> </a:t>
            </a:r>
            <a:endParaRPr lang="en-US" altLang="zh-TW" sz="2800" dirty="0" smtClean="0">
              <a:sym typeface="Wingdings" panose="05000000000000000000" pitchFamily="2" charset="2"/>
            </a:endParaRPr>
          </a:p>
          <a:p>
            <a:pPr marL="342900" indent="-342900">
              <a:buFont typeface="Wingdings"/>
              <a:buChar char="è"/>
            </a:pPr>
            <a:r>
              <a:rPr lang="en-US" altLang="zh-TW" sz="2400" dirty="0" smtClean="0">
                <a:sym typeface="Wingdings" panose="05000000000000000000" pitchFamily="2" charset="2"/>
              </a:rPr>
              <a:t> Control </a:t>
            </a:r>
            <a:r>
              <a:rPr lang="en-US" altLang="zh-TW" sz="2400" dirty="0">
                <a:sym typeface="Wingdings" panose="05000000000000000000" pitchFamily="2" charset="2"/>
              </a:rPr>
              <a:t>two identical cards into </a:t>
            </a:r>
          </a:p>
          <a:p>
            <a:pPr lvl="1"/>
            <a:r>
              <a:rPr lang="en-US" altLang="zh-TW" sz="2400" dirty="0" smtClean="0">
                <a:sym typeface="Wingdings" panose="05000000000000000000" pitchFamily="2" charset="2"/>
              </a:rPr>
              <a:t>another </a:t>
            </a:r>
            <a:r>
              <a:rPr lang="en-US" altLang="zh-TW" sz="2400" dirty="0">
                <a:sym typeface="Wingdings" panose="05000000000000000000" pitchFamily="2" charset="2"/>
              </a:rPr>
              <a:t>pattern</a:t>
            </a:r>
            <a:endParaRPr lang="en-US" altLang="zh-TW" sz="2800" b="1" dirty="0" smtClean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700" y="1742840"/>
            <a:ext cx="1124107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2">
            <a:extLst>
              <a:ext uri="{FF2B5EF4-FFF2-40B4-BE49-F238E27FC236}">
                <a16:creationId xmlns="" xmlns:a16="http://schemas.microsoft.com/office/drawing/2014/main" id="{06FA1709-AE65-4F4B-AC7D-0CD3E77136EC}"/>
              </a:ext>
            </a:extLst>
          </p:cNvPr>
          <p:cNvSpPr txBox="1">
            <a:spLocks/>
          </p:cNvSpPr>
          <p:nvPr/>
        </p:nvSpPr>
        <p:spPr>
          <a:xfrm>
            <a:off x="865238" y="330226"/>
            <a:ext cx="3224980" cy="4344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mtClean="0"/>
              <a:t>123</a:t>
            </a:r>
            <a:endParaRPr lang="en-US" altLang="zh-TW" dirty="0"/>
          </a:p>
        </p:txBody>
      </p:sp>
      <p:sp>
        <p:nvSpPr>
          <p:cNvPr id="6" name="副標題 2">
            <a:extLst>
              <a:ext uri="{FF2B5EF4-FFF2-40B4-BE49-F238E27FC236}">
                <a16:creationId xmlns="" xmlns:a16="http://schemas.microsoft.com/office/drawing/2014/main" id="{383DE881-E500-4E93-B113-57B7EFCBE495}"/>
              </a:ext>
            </a:extLst>
          </p:cNvPr>
          <p:cNvSpPr txBox="1">
            <a:spLocks/>
          </p:cNvSpPr>
          <p:nvPr/>
        </p:nvSpPr>
        <p:spPr>
          <a:xfrm>
            <a:off x="196645" y="310561"/>
            <a:ext cx="3224980" cy="4344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>
                <a:solidFill>
                  <a:schemeClr val="bg1"/>
                </a:solidFill>
              </a:rPr>
              <a:t>Major file - guess.py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94290" y="3624654"/>
            <a:ext cx="112145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The </a:t>
            </a:r>
            <a:r>
              <a:rPr lang="en-US" altLang="zh-TW" sz="2800" dirty="0"/>
              <a:t>number of cards already displayed is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1</a:t>
            </a:r>
          </a:p>
          <a:p>
            <a:pPr marL="914400" lvl="1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The same two </a:t>
            </a:r>
            <a:r>
              <a:rPr lang="en-US" altLang="zh-TW" sz="2800" dirty="0" smtClean="0"/>
              <a:t>cards </a:t>
            </a:r>
            <a:r>
              <a:rPr lang="en-US" altLang="zh-TW" sz="2800" dirty="0" smtClean="0">
                <a:sym typeface="Wingdings" panose="05000000000000000000" pitchFamily="2" charset="2"/>
              </a:rPr>
              <a:t> call </a:t>
            </a:r>
            <a:r>
              <a:rPr lang="en-US" altLang="zh-TW" sz="2800" dirty="0" err="1" smtClean="0">
                <a:sym typeface="Wingdings" panose="05000000000000000000" pitchFamily="2" charset="2"/>
              </a:rPr>
              <a:t>delaycallback</a:t>
            </a:r>
            <a:r>
              <a:rPr lang="en-US" altLang="zh-TW" sz="2800" dirty="0" smtClean="0">
                <a:sym typeface="Wingdings" panose="05000000000000000000" pitchFamily="2" charset="2"/>
              </a:rPr>
              <a:t>()</a:t>
            </a:r>
          </a:p>
          <a:p>
            <a:pPr marL="914400" lvl="1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sym typeface="Wingdings" panose="05000000000000000000" pitchFamily="2" charset="2"/>
              </a:rPr>
              <a:t>The different two cards </a:t>
            </a:r>
          </a:p>
          <a:p>
            <a:pPr marL="1371600" lvl="2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Add </a:t>
            </a:r>
            <a:r>
              <a:rPr lang="en-US" altLang="zh-TW" sz="2800" dirty="0"/>
              <a:t>the </a:t>
            </a:r>
            <a:r>
              <a:rPr lang="en-US" altLang="zh-TW" sz="2800" dirty="0" smtClean="0"/>
              <a:t>second “card</a:t>
            </a:r>
            <a:r>
              <a:rPr lang="en-US" altLang="zh-TW" sz="2800" dirty="0"/>
              <a:t>”  into the list “</a:t>
            </a:r>
            <a:r>
              <a:rPr lang="en-US" altLang="zh-TW" sz="2800" dirty="0" err="1" smtClean="0"/>
              <a:t>shown_cards</a:t>
            </a:r>
            <a:r>
              <a:rPr lang="en-US" altLang="zh-TW" sz="2800" dirty="0" smtClean="0"/>
              <a:t>”</a:t>
            </a:r>
          </a:p>
          <a:p>
            <a:pPr marL="1371600" lvl="2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Store </a:t>
            </a:r>
            <a:r>
              <a:rPr lang="en-US" altLang="zh-TW" sz="2800" dirty="0"/>
              <a:t>the selected </a:t>
            </a:r>
            <a:r>
              <a:rPr lang="en-US" altLang="zh-TW" sz="2800" dirty="0" smtClean="0"/>
              <a:t>card</a:t>
            </a:r>
          </a:p>
          <a:p>
            <a:pPr marL="1371600" lvl="2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Open </a:t>
            </a:r>
            <a:r>
              <a:rPr lang="en-US" altLang="zh-TW" sz="2800" dirty="0"/>
              <a:t>the </a:t>
            </a:r>
            <a:r>
              <a:rPr lang="en-US" altLang="zh-TW" sz="2800" dirty="0" smtClean="0"/>
              <a:t>card</a:t>
            </a:r>
            <a:r>
              <a:rPr lang="en-US" altLang="zh-TW" sz="2800" dirty="0"/>
              <a:t>	</a:t>
            </a:r>
            <a:endParaRPr lang="en-US" altLang="zh-TW" sz="2800" dirty="0" smtClean="0"/>
          </a:p>
          <a:p>
            <a:pPr marL="1371600" lvl="2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TW" sz="2800" dirty="0" smtClean="0">
              <a:sym typeface="Wingdings" panose="05000000000000000000" pitchFamily="2" charset="2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TW" sz="28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5" y="1360050"/>
            <a:ext cx="11898313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7175514" y="310561"/>
            <a:ext cx="4869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d</a:t>
            </a:r>
            <a:r>
              <a:rPr lang="en-US" altLang="zh-TW" sz="2800" b="1" dirty="0" err="1" smtClean="0"/>
              <a:t>ef</a:t>
            </a:r>
            <a:r>
              <a:rPr lang="en-US" altLang="zh-TW" sz="2800" b="1" dirty="0" smtClean="0"/>
              <a:t> </a:t>
            </a:r>
            <a:r>
              <a:rPr lang="en-US" altLang="zh-TW" sz="2800" b="1" dirty="0" err="1" smtClean="0"/>
              <a:t>clickcallback</a:t>
            </a:r>
            <a:r>
              <a:rPr lang="en-US" altLang="zh-TW" sz="2800" b="1" dirty="0" smtClean="0"/>
              <a:t>(self, event)</a:t>
            </a:r>
          </a:p>
        </p:txBody>
      </p:sp>
    </p:spTree>
    <p:extLst>
      <p:ext uri="{BB962C8B-B14F-4D97-AF65-F5344CB8AC3E}">
        <p14:creationId xmlns:p14="http://schemas.microsoft.com/office/powerpoint/2010/main" val="20004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5" y="926780"/>
            <a:ext cx="11848210" cy="4184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副標題 2">
            <a:extLst>
              <a:ext uri="{FF2B5EF4-FFF2-40B4-BE49-F238E27FC236}">
                <a16:creationId xmlns="" xmlns:a16="http://schemas.microsoft.com/office/drawing/2014/main" id="{06FA1709-AE65-4F4B-AC7D-0CD3E77136EC}"/>
              </a:ext>
            </a:extLst>
          </p:cNvPr>
          <p:cNvSpPr txBox="1">
            <a:spLocks/>
          </p:cNvSpPr>
          <p:nvPr/>
        </p:nvSpPr>
        <p:spPr>
          <a:xfrm>
            <a:off x="865238" y="330226"/>
            <a:ext cx="3224980" cy="4344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mtClean="0"/>
              <a:t>123</a:t>
            </a:r>
            <a:endParaRPr lang="en-US" altLang="zh-TW" dirty="0"/>
          </a:p>
        </p:txBody>
      </p:sp>
      <p:sp>
        <p:nvSpPr>
          <p:cNvPr id="12" name="副標題 2">
            <a:extLst>
              <a:ext uri="{FF2B5EF4-FFF2-40B4-BE49-F238E27FC236}">
                <a16:creationId xmlns="" xmlns:a16="http://schemas.microsoft.com/office/drawing/2014/main" id="{383DE881-E500-4E93-B113-57B7EFCBE495}"/>
              </a:ext>
            </a:extLst>
          </p:cNvPr>
          <p:cNvSpPr txBox="1">
            <a:spLocks/>
          </p:cNvSpPr>
          <p:nvPr/>
        </p:nvSpPr>
        <p:spPr>
          <a:xfrm>
            <a:off x="196645" y="310561"/>
            <a:ext cx="3224980" cy="4344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>
                <a:solidFill>
                  <a:schemeClr val="bg1"/>
                </a:solidFill>
              </a:rPr>
              <a:t>Major file - guess.py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0414" y="5190695"/>
            <a:ext cx="112145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The </a:t>
            </a:r>
            <a:r>
              <a:rPr lang="en-US" altLang="zh-TW" sz="2800" dirty="0"/>
              <a:t>number of cards already displayed is </a:t>
            </a:r>
            <a:r>
              <a:rPr lang="en-US" altLang="zh-TW" sz="2800" b="1" dirty="0">
                <a:solidFill>
                  <a:srgbClr val="FF0000"/>
                </a:solidFill>
              </a:rPr>
              <a:t>2</a:t>
            </a:r>
            <a:endParaRPr lang="en-US" altLang="zh-TW" sz="2800" b="1" dirty="0" smtClean="0">
              <a:solidFill>
                <a:srgbClr val="FF0000"/>
              </a:solidFill>
            </a:endParaRPr>
          </a:p>
          <a:p>
            <a:pPr marL="914400" lvl="1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The same two </a:t>
            </a:r>
            <a:r>
              <a:rPr lang="en-US" altLang="zh-TW" sz="2800" dirty="0" smtClean="0"/>
              <a:t>cards </a:t>
            </a:r>
            <a:r>
              <a:rPr lang="en-US" altLang="zh-TW" sz="2800" dirty="0" smtClean="0">
                <a:sym typeface="Wingdings" panose="05000000000000000000" pitchFamily="2" charset="2"/>
              </a:rPr>
              <a:t> call </a:t>
            </a:r>
            <a:r>
              <a:rPr lang="en-US" altLang="zh-TW" sz="2800" dirty="0" err="1" smtClean="0">
                <a:sym typeface="Wingdings" panose="05000000000000000000" pitchFamily="2" charset="2"/>
              </a:rPr>
              <a:t>delaycallback</a:t>
            </a:r>
            <a:r>
              <a:rPr lang="en-US" altLang="zh-TW" sz="2800" dirty="0" smtClean="0">
                <a:sym typeface="Wingdings" panose="05000000000000000000" pitchFamily="2" charset="2"/>
              </a:rPr>
              <a:t>()</a:t>
            </a:r>
          </a:p>
          <a:p>
            <a:pPr marL="914400" lvl="1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>
                <a:sym typeface="Wingdings" panose="05000000000000000000" pitchFamily="2" charset="2"/>
              </a:rPr>
              <a:t>Same as the previous step</a:t>
            </a:r>
            <a:r>
              <a:rPr lang="en-US" altLang="zh-TW" sz="2800" dirty="0"/>
              <a:t>	</a:t>
            </a:r>
            <a:endParaRPr lang="en-US" altLang="zh-TW" sz="2800" dirty="0" smtClean="0"/>
          </a:p>
          <a:p>
            <a:pPr marL="1371600" lvl="2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TW" sz="2800" dirty="0" smtClean="0">
              <a:sym typeface="Wingdings" panose="05000000000000000000" pitchFamily="2" charset="2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TW" sz="2800" dirty="0" smtClean="0"/>
          </a:p>
        </p:txBody>
      </p:sp>
      <p:sp>
        <p:nvSpPr>
          <p:cNvPr id="15" name="文字方塊 14"/>
          <p:cNvSpPr txBox="1"/>
          <p:nvPr/>
        </p:nvSpPr>
        <p:spPr>
          <a:xfrm>
            <a:off x="7175514" y="310561"/>
            <a:ext cx="4869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d</a:t>
            </a:r>
            <a:r>
              <a:rPr lang="en-US" altLang="zh-TW" sz="2800" b="1" dirty="0" err="1" smtClean="0"/>
              <a:t>ef</a:t>
            </a:r>
            <a:r>
              <a:rPr lang="en-US" altLang="zh-TW" sz="2800" b="1" dirty="0" smtClean="0"/>
              <a:t> </a:t>
            </a:r>
            <a:r>
              <a:rPr lang="en-US" altLang="zh-TW" sz="2800" b="1" dirty="0" err="1" smtClean="0"/>
              <a:t>clickcallback</a:t>
            </a:r>
            <a:r>
              <a:rPr lang="en-US" altLang="zh-TW" sz="2800" b="1" dirty="0" smtClean="0"/>
              <a:t>(self, event)</a:t>
            </a:r>
          </a:p>
          <a:p>
            <a:r>
              <a:rPr lang="en-US" altLang="zh-TW" sz="2800" b="1" dirty="0" err="1"/>
              <a:t>d</a:t>
            </a:r>
            <a:r>
              <a:rPr lang="en-US" altLang="zh-TW" sz="2800" b="1" dirty="0" err="1" smtClean="0"/>
              <a:t>ef</a:t>
            </a:r>
            <a:r>
              <a:rPr lang="en-US" altLang="zh-TW" sz="2800" b="1" dirty="0" smtClean="0"/>
              <a:t> </a:t>
            </a:r>
            <a:r>
              <a:rPr lang="en-US" altLang="zh-TW" sz="2800" b="1" dirty="0" err="1" smtClean="0"/>
              <a:t>delaycallback</a:t>
            </a:r>
            <a:r>
              <a:rPr lang="en-US" altLang="zh-TW" sz="2800" b="1" dirty="0" smtClean="0"/>
              <a:t>()</a:t>
            </a:r>
            <a:r>
              <a:rPr lang="en-US" altLang="zh-TW" sz="2800" dirty="0">
                <a:sym typeface="Wingdings" panose="05000000000000000000" pitchFamily="2" charset="2"/>
              </a:rPr>
              <a:t> </a:t>
            </a:r>
            <a:endParaRPr lang="en-US" altLang="zh-TW" sz="2800" dirty="0" smtClean="0">
              <a:sym typeface="Wingdings" panose="05000000000000000000" pitchFamily="2" charset="2"/>
            </a:endParaRPr>
          </a:p>
          <a:p>
            <a:pPr marL="342900" indent="-342900">
              <a:buFont typeface="Wingdings"/>
              <a:buChar char="è"/>
            </a:pPr>
            <a:r>
              <a:rPr lang="en-US" altLang="zh-TW" sz="2400" dirty="0" smtClean="0">
                <a:sym typeface="Wingdings" panose="05000000000000000000" pitchFamily="2" charset="2"/>
              </a:rPr>
              <a:t> Control </a:t>
            </a:r>
            <a:r>
              <a:rPr lang="en-US" altLang="zh-TW" sz="2400" dirty="0">
                <a:sym typeface="Wingdings" panose="05000000000000000000" pitchFamily="2" charset="2"/>
              </a:rPr>
              <a:t>two identical cards into </a:t>
            </a:r>
          </a:p>
          <a:p>
            <a:pPr lvl="1"/>
            <a:r>
              <a:rPr lang="en-US" altLang="zh-TW" sz="2400" dirty="0" smtClean="0">
                <a:sym typeface="Wingdings" panose="05000000000000000000" pitchFamily="2" charset="2"/>
              </a:rPr>
              <a:t>another </a:t>
            </a:r>
            <a:r>
              <a:rPr lang="en-US" altLang="zh-TW" sz="2400" dirty="0">
                <a:sym typeface="Wingdings" panose="05000000000000000000" pitchFamily="2" charset="2"/>
              </a:rPr>
              <a:t>pattern</a:t>
            </a:r>
            <a:endParaRPr lang="en-US" altLang="zh-TW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142735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2">
            <a:extLst>
              <a:ext uri="{FF2B5EF4-FFF2-40B4-BE49-F238E27FC236}">
                <a16:creationId xmlns="" xmlns:a16="http://schemas.microsoft.com/office/drawing/2014/main" id="{06FA1709-AE65-4F4B-AC7D-0CD3E77136EC}"/>
              </a:ext>
            </a:extLst>
          </p:cNvPr>
          <p:cNvSpPr txBox="1">
            <a:spLocks/>
          </p:cNvSpPr>
          <p:nvPr/>
        </p:nvSpPr>
        <p:spPr>
          <a:xfrm>
            <a:off x="865238" y="330226"/>
            <a:ext cx="3224980" cy="4344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mtClean="0"/>
              <a:t>123</a:t>
            </a:r>
            <a:endParaRPr lang="en-US" altLang="zh-TW" dirty="0"/>
          </a:p>
        </p:txBody>
      </p:sp>
      <p:sp>
        <p:nvSpPr>
          <p:cNvPr id="7" name="副標題 2">
            <a:extLst>
              <a:ext uri="{FF2B5EF4-FFF2-40B4-BE49-F238E27FC236}">
                <a16:creationId xmlns="" xmlns:a16="http://schemas.microsoft.com/office/drawing/2014/main" id="{383DE881-E500-4E93-B113-57B7EFCBE495}"/>
              </a:ext>
            </a:extLst>
          </p:cNvPr>
          <p:cNvSpPr txBox="1">
            <a:spLocks/>
          </p:cNvSpPr>
          <p:nvPr/>
        </p:nvSpPr>
        <p:spPr>
          <a:xfrm>
            <a:off x="196645" y="310561"/>
            <a:ext cx="3224980" cy="4344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>
                <a:solidFill>
                  <a:schemeClr val="bg1"/>
                </a:solidFill>
              </a:rPr>
              <a:t>Major file - guess.py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20414" y="5129001"/>
            <a:ext cx="112145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The </a:t>
            </a:r>
            <a:r>
              <a:rPr lang="en-US" altLang="zh-TW" sz="2800" dirty="0"/>
              <a:t>number of cards already displayed is </a:t>
            </a:r>
            <a:r>
              <a:rPr lang="en-US" altLang="zh-TW" sz="2800" b="1" dirty="0">
                <a:solidFill>
                  <a:srgbClr val="FF0000"/>
                </a:solidFill>
              </a:rPr>
              <a:t>2</a:t>
            </a:r>
            <a:endParaRPr lang="en-US" altLang="zh-TW" sz="2800" b="1" dirty="0" smtClean="0">
              <a:solidFill>
                <a:srgbClr val="FF0000"/>
              </a:solidFill>
            </a:endParaRPr>
          </a:p>
          <a:p>
            <a:pPr marL="914400" lvl="1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The second card </a:t>
            </a:r>
            <a:r>
              <a:rPr lang="en-US" altLang="zh-TW" sz="2800" dirty="0" smtClean="0"/>
              <a:t>is </a:t>
            </a:r>
            <a:r>
              <a:rPr lang="en-US" altLang="zh-TW" sz="2800" dirty="0"/>
              <a:t>the same as the current </a:t>
            </a:r>
            <a:r>
              <a:rPr lang="en-US" altLang="zh-TW" sz="2800" dirty="0" smtClean="0"/>
              <a:t>card </a:t>
            </a:r>
            <a:r>
              <a:rPr lang="en-US" altLang="zh-TW" sz="2800" dirty="0" smtClean="0">
                <a:sym typeface="Wingdings" panose="05000000000000000000" pitchFamily="2" charset="2"/>
              </a:rPr>
              <a:t> call </a:t>
            </a:r>
            <a:r>
              <a:rPr lang="en-US" altLang="zh-TW" sz="2800" dirty="0" err="1">
                <a:sym typeface="Wingdings" panose="05000000000000000000" pitchFamily="2" charset="2"/>
              </a:rPr>
              <a:t>delaycallback</a:t>
            </a:r>
            <a:r>
              <a:rPr lang="en-US" altLang="zh-TW" sz="2800" dirty="0" smtClean="0">
                <a:sym typeface="Wingdings" panose="05000000000000000000" pitchFamily="2" charset="2"/>
              </a:rPr>
              <a:t>()</a:t>
            </a:r>
            <a:endParaRPr lang="en-US" altLang="zh-TW" sz="2800" dirty="0">
              <a:sym typeface="Wingdings" panose="05000000000000000000" pitchFamily="2" charset="2"/>
            </a:endParaRPr>
          </a:p>
          <a:p>
            <a:pPr marL="914400" lvl="1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sym typeface="Wingdings" panose="05000000000000000000" pitchFamily="2" charset="2"/>
              </a:rPr>
              <a:t>delete </a:t>
            </a:r>
            <a:r>
              <a:rPr lang="en-US" altLang="zh-TW" sz="2800" dirty="0">
                <a:sym typeface="Wingdings" panose="05000000000000000000" pitchFamily="2" charset="2"/>
              </a:rPr>
              <a:t>the </a:t>
            </a:r>
            <a:r>
              <a:rPr lang="en-US" altLang="zh-TW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second</a:t>
            </a:r>
            <a:r>
              <a:rPr lang="en-US" altLang="zh-TW" sz="2800" dirty="0">
                <a:sym typeface="Wingdings" panose="05000000000000000000" pitchFamily="2" charset="2"/>
              </a:rPr>
              <a:t> position in </a:t>
            </a:r>
            <a:r>
              <a:rPr lang="en-US" altLang="zh-TW" sz="2800" dirty="0" smtClean="0">
                <a:sym typeface="Wingdings" panose="05000000000000000000" pitchFamily="2" charset="2"/>
              </a:rPr>
              <a:t>the list “shown cards” </a:t>
            </a:r>
            <a:endParaRPr lang="en-US" altLang="zh-TW" sz="2800" dirty="0"/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TW" sz="2800" dirty="0" smtClean="0">
              <a:sym typeface="Wingdings" panose="05000000000000000000" pitchFamily="2" charset="2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TW" sz="2800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83" y="1187724"/>
            <a:ext cx="11984037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7175514" y="310561"/>
            <a:ext cx="48693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d</a:t>
            </a:r>
            <a:r>
              <a:rPr lang="en-US" altLang="zh-TW" sz="2800" b="1" dirty="0" err="1" smtClean="0"/>
              <a:t>ef</a:t>
            </a:r>
            <a:r>
              <a:rPr lang="en-US" altLang="zh-TW" sz="2800" b="1" dirty="0" smtClean="0"/>
              <a:t> </a:t>
            </a:r>
            <a:r>
              <a:rPr lang="en-US" altLang="zh-TW" sz="2800" b="1" dirty="0" err="1" smtClean="0"/>
              <a:t>clickcallback</a:t>
            </a:r>
            <a:r>
              <a:rPr lang="en-US" altLang="zh-TW" sz="2800" b="1" dirty="0" smtClean="0"/>
              <a:t>(self, event)</a:t>
            </a:r>
          </a:p>
          <a:p>
            <a:r>
              <a:rPr lang="en-US" altLang="zh-TW" sz="2800" b="1" dirty="0" err="1"/>
              <a:t>d</a:t>
            </a:r>
            <a:r>
              <a:rPr lang="en-US" altLang="zh-TW" sz="2800" b="1" dirty="0" err="1" smtClean="0"/>
              <a:t>ef</a:t>
            </a:r>
            <a:r>
              <a:rPr lang="en-US" altLang="zh-TW" sz="2800" b="1" dirty="0" smtClean="0"/>
              <a:t> </a:t>
            </a:r>
            <a:r>
              <a:rPr lang="en-US" altLang="zh-TW" sz="2800" b="1" dirty="0" err="1" smtClean="0"/>
              <a:t>delaycallback</a:t>
            </a:r>
            <a:r>
              <a:rPr lang="en-US" altLang="zh-TW" sz="2800" b="1" dirty="0" smtClean="0"/>
              <a:t>()</a:t>
            </a:r>
            <a:r>
              <a:rPr lang="en-US" altLang="zh-TW" sz="2800" dirty="0">
                <a:sym typeface="Wingdings" panose="05000000000000000000" pitchFamily="2" charset="2"/>
              </a:rPr>
              <a:t> </a:t>
            </a:r>
            <a:endParaRPr lang="en-US" altLang="zh-TW" sz="2800" dirty="0" smtClean="0">
              <a:sym typeface="Wingdings" panose="05000000000000000000" pitchFamily="2" charset="2"/>
            </a:endParaRPr>
          </a:p>
          <a:p>
            <a:pPr marL="342900" indent="-342900">
              <a:buFont typeface="Wingdings"/>
              <a:buChar char="è"/>
            </a:pPr>
            <a:r>
              <a:rPr lang="en-US" altLang="zh-TW" sz="2400" dirty="0" smtClean="0">
                <a:sym typeface="Wingdings" panose="05000000000000000000" pitchFamily="2" charset="2"/>
              </a:rPr>
              <a:t> Control </a:t>
            </a:r>
            <a:r>
              <a:rPr lang="en-US" altLang="zh-TW" sz="2400" dirty="0">
                <a:sym typeface="Wingdings" panose="05000000000000000000" pitchFamily="2" charset="2"/>
              </a:rPr>
              <a:t>two identical cards into </a:t>
            </a:r>
          </a:p>
          <a:p>
            <a:pPr lvl="1"/>
            <a:r>
              <a:rPr lang="en-US" altLang="zh-TW" sz="2400" dirty="0" smtClean="0">
                <a:sym typeface="Wingdings" panose="05000000000000000000" pitchFamily="2" charset="2"/>
              </a:rPr>
              <a:t>another </a:t>
            </a:r>
            <a:r>
              <a:rPr lang="en-US" altLang="zh-TW" sz="2400" dirty="0">
                <a:sym typeface="Wingdings" panose="05000000000000000000" pitchFamily="2" charset="2"/>
              </a:rPr>
              <a:t>pattern</a:t>
            </a:r>
            <a:endParaRPr lang="en-US" altLang="zh-TW" sz="2800" b="1" dirty="0" smtClean="0"/>
          </a:p>
        </p:txBody>
      </p:sp>
      <p:cxnSp>
        <p:nvCxnSpPr>
          <p:cNvPr id="10" name="直線接點 9"/>
          <p:cNvCxnSpPr/>
          <p:nvPr/>
        </p:nvCxnSpPr>
        <p:spPr>
          <a:xfrm>
            <a:off x="1313793" y="3237186"/>
            <a:ext cx="74518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69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2">
            <a:extLst>
              <a:ext uri="{FF2B5EF4-FFF2-40B4-BE49-F238E27FC236}">
                <a16:creationId xmlns="" xmlns:a16="http://schemas.microsoft.com/office/drawing/2014/main" id="{06FA1709-AE65-4F4B-AC7D-0CD3E77136EC}"/>
              </a:ext>
            </a:extLst>
          </p:cNvPr>
          <p:cNvSpPr txBox="1">
            <a:spLocks/>
          </p:cNvSpPr>
          <p:nvPr/>
        </p:nvSpPr>
        <p:spPr>
          <a:xfrm>
            <a:off x="865238" y="330226"/>
            <a:ext cx="3224980" cy="4344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mtClean="0"/>
              <a:t>123</a:t>
            </a:r>
            <a:endParaRPr lang="en-US" altLang="zh-TW" dirty="0"/>
          </a:p>
        </p:txBody>
      </p:sp>
      <p:sp>
        <p:nvSpPr>
          <p:cNvPr id="6" name="副標題 2">
            <a:extLst>
              <a:ext uri="{FF2B5EF4-FFF2-40B4-BE49-F238E27FC236}">
                <a16:creationId xmlns="" xmlns:a16="http://schemas.microsoft.com/office/drawing/2014/main" id="{383DE881-E500-4E93-B113-57B7EFCBE495}"/>
              </a:ext>
            </a:extLst>
          </p:cNvPr>
          <p:cNvSpPr txBox="1">
            <a:spLocks/>
          </p:cNvSpPr>
          <p:nvPr/>
        </p:nvSpPr>
        <p:spPr>
          <a:xfrm>
            <a:off x="196645" y="310561"/>
            <a:ext cx="3224980" cy="4344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>
                <a:solidFill>
                  <a:schemeClr val="bg1"/>
                </a:solidFill>
              </a:rPr>
              <a:t>Major file - guess.py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94290" y="3887412"/>
            <a:ext cx="112145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The </a:t>
            </a:r>
            <a:r>
              <a:rPr lang="en-US" altLang="zh-TW" sz="2800" dirty="0"/>
              <a:t>number of cards already displayed is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2</a:t>
            </a:r>
            <a:endParaRPr lang="en-US" altLang="zh-TW" sz="2800" dirty="0">
              <a:sym typeface="Wingdings" panose="05000000000000000000" pitchFamily="2" charset="2"/>
            </a:endParaRPr>
          </a:p>
          <a:p>
            <a:pPr marL="914400" lvl="1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sym typeface="Wingdings" panose="05000000000000000000" pitchFamily="2" charset="2"/>
              </a:rPr>
              <a:t>The </a:t>
            </a:r>
            <a:r>
              <a:rPr lang="en-US" altLang="zh-TW" sz="2800" dirty="0" smtClean="0">
                <a:sym typeface="Wingdings" panose="05000000000000000000" pitchFamily="2" charset="2"/>
              </a:rPr>
              <a:t>both of the</a:t>
            </a:r>
            <a:r>
              <a:rPr lang="en-US" altLang="zh-TW" sz="2800" dirty="0" smtClean="0"/>
              <a:t> cards are </a:t>
            </a:r>
            <a:r>
              <a:rPr lang="en-US" altLang="zh-TW" sz="2800" b="1" u="sng" dirty="0" smtClean="0">
                <a:sym typeface="Wingdings" panose="05000000000000000000" pitchFamily="2" charset="2"/>
              </a:rPr>
              <a:t>different</a:t>
            </a:r>
            <a:r>
              <a:rPr lang="en-US" altLang="zh-TW" sz="2800" dirty="0" smtClean="0">
                <a:sym typeface="Wingdings" panose="05000000000000000000" pitchFamily="2" charset="2"/>
              </a:rPr>
              <a:t> to the current card</a:t>
            </a:r>
          </a:p>
          <a:p>
            <a:pPr marL="1371600" lvl="2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Add </a:t>
            </a:r>
            <a:r>
              <a:rPr lang="en-US" altLang="zh-TW" sz="2800" dirty="0"/>
              <a:t>the </a:t>
            </a:r>
            <a:r>
              <a:rPr lang="en-US" altLang="zh-TW" sz="2800" dirty="0" smtClean="0"/>
              <a:t>current card </a:t>
            </a:r>
            <a:r>
              <a:rPr lang="en-US" altLang="zh-TW" sz="2800" dirty="0" smtClean="0"/>
              <a:t> </a:t>
            </a:r>
            <a:r>
              <a:rPr lang="en-US" altLang="zh-TW" sz="2800" dirty="0" smtClean="0"/>
              <a:t>“card</a:t>
            </a:r>
            <a:r>
              <a:rPr lang="en-US" altLang="zh-TW" sz="2800" dirty="0"/>
              <a:t>”  into the list “</a:t>
            </a:r>
            <a:r>
              <a:rPr lang="en-US" altLang="zh-TW" sz="2800" dirty="0" err="1" smtClean="0"/>
              <a:t>shown_cards</a:t>
            </a:r>
            <a:r>
              <a:rPr lang="en-US" altLang="zh-TW" sz="2800" dirty="0" smtClean="0"/>
              <a:t>”</a:t>
            </a:r>
          </a:p>
          <a:p>
            <a:pPr marL="1371600" lvl="2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Cover up the first opened </a:t>
            </a:r>
            <a:r>
              <a:rPr lang="en-US" altLang="zh-TW" sz="2800" dirty="0" smtClean="0"/>
              <a:t>card</a:t>
            </a:r>
          </a:p>
          <a:p>
            <a:pPr marL="1371600" lvl="2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Show the current card  </a:t>
            </a:r>
            <a:r>
              <a:rPr lang="en-US" altLang="zh-TW" sz="2800" dirty="0"/>
              <a:t>	</a:t>
            </a:r>
            <a:endParaRPr lang="en-US" altLang="zh-TW" sz="2800" dirty="0" smtClean="0"/>
          </a:p>
          <a:p>
            <a:pPr marL="1371600" lvl="2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altLang="zh-TW" sz="2800" dirty="0"/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TW" sz="2800" dirty="0" smtClean="0">
              <a:sym typeface="Wingdings" panose="05000000000000000000" pitchFamily="2" charset="2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TW" sz="2800" dirty="0" smtClean="0"/>
          </a:p>
        </p:txBody>
      </p:sp>
      <p:sp>
        <p:nvSpPr>
          <p:cNvPr id="9" name="文字方塊 8"/>
          <p:cNvSpPr txBox="1"/>
          <p:nvPr/>
        </p:nvSpPr>
        <p:spPr>
          <a:xfrm>
            <a:off x="7175514" y="310561"/>
            <a:ext cx="4869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d</a:t>
            </a:r>
            <a:r>
              <a:rPr lang="en-US" altLang="zh-TW" sz="2800" b="1" dirty="0" err="1" smtClean="0"/>
              <a:t>ef</a:t>
            </a:r>
            <a:r>
              <a:rPr lang="en-US" altLang="zh-TW" sz="2800" b="1" dirty="0" smtClean="0"/>
              <a:t> </a:t>
            </a:r>
            <a:r>
              <a:rPr lang="en-US" altLang="zh-TW" sz="2800" b="1" dirty="0" err="1" smtClean="0"/>
              <a:t>clickcallback</a:t>
            </a:r>
            <a:r>
              <a:rPr lang="en-US" altLang="zh-TW" sz="2800" b="1" dirty="0" smtClean="0"/>
              <a:t>(self, event)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5" y="934544"/>
            <a:ext cx="11907837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564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41" y="1353481"/>
            <a:ext cx="10945813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副標題 2">
            <a:extLst>
              <a:ext uri="{FF2B5EF4-FFF2-40B4-BE49-F238E27FC236}">
                <a16:creationId xmlns="" xmlns:a16="http://schemas.microsoft.com/office/drawing/2014/main" id="{06FA1709-AE65-4F4B-AC7D-0CD3E77136EC}"/>
              </a:ext>
            </a:extLst>
          </p:cNvPr>
          <p:cNvSpPr txBox="1">
            <a:spLocks/>
          </p:cNvSpPr>
          <p:nvPr/>
        </p:nvSpPr>
        <p:spPr>
          <a:xfrm>
            <a:off x="865238" y="330226"/>
            <a:ext cx="3224980" cy="4344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mtClean="0"/>
              <a:t>123</a:t>
            </a:r>
            <a:endParaRPr lang="en-US" altLang="zh-TW" dirty="0"/>
          </a:p>
        </p:txBody>
      </p:sp>
      <p:sp>
        <p:nvSpPr>
          <p:cNvPr id="7" name="副標題 2">
            <a:extLst>
              <a:ext uri="{FF2B5EF4-FFF2-40B4-BE49-F238E27FC236}">
                <a16:creationId xmlns="" xmlns:a16="http://schemas.microsoft.com/office/drawing/2014/main" id="{383DE881-E500-4E93-B113-57B7EFCBE495}"/>
              </a:ext>
            </a:extLst>
          </p:cNvPr>
          <p:cNvSpPr txBox="1">
            <a:spLocks/>
          </p:cNvSpPr>
          <p:nvPr/>
        </p:nvSpPr>
        <p:spPr>
          <a:xfrm>
            <a:off x="196645" y="310561"/>
            <a:ext cx="3224980" cy="4344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>
                <a:solidFill>
                  <a:schemeClr val="bg1"/>
                </a:solidFill>
              </a:rPr>
              <a:t>Major file - guess.py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66778" y="3330365"/>
            <a:ext cx="112145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When the list “</a:t>
            </a:r>
            <a:r>
              <a:rPr lang="en-US" altLang="zh-TW" sz="2800" dirty="0" err="1" smtClean="0"/>
              <a:t>num_existing_cards</a:t>
            </a:r>
            <a:r>
              <a:rPr lang="en-US" altLang="zh-TW" sz="2800" dirty="0" smtClean="0"/>
              <a:t>” is 0</a:t>
            </a:r>
          </a:p>
          <a:p>
            <a:pPr marL="914400" lvl="1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Restart</a:t>
            </a:r>
          </a:p>
          <a:p>
            <a:pPr marL="914400" lvl="1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Destroy</a:t>
            </a:r>
          </a:p>
          <a:p>
            <a:pPr lvl="1">
              <a:buClr>
                <a:schemeClr val="accent1">
                  <a:lumMod val="75000"/>
                </a:schemeClr>
              </a:buClr>
            </a:pPr>
            <a:endParaRPr lang="en-US" altLang="zh-TW" sz="2800" dirty="0"/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TW" sz="2800" dirty="0" smtClean="0">
              <a:sym typeface="Wingdings" panose="05000000000000000000" pitchFamily="2" charset="2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TW" sz="2800" dirty="0" smtClean="0"/>
          </a:p>
        </p:txBody>
      </p:sp>
      <p:sp>
        <p:nvSpPr>
          <p:cNvPr id="9" name="文字方塊 8"/>
          <p:cNvSpPr txBox="1"/>
          <p:nvPr/>
        </p:nvSpPr>
        <p:spPr>
          <a:xfrm>
            <a:off x="7175514" y="310561"/>
            <a:ext cx="4869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d</a:t>
            </a:r>
            <a:r>
              <a:rPr lang="en-US" altLang="zh-TW" sz="2800" b="1" dirty="0" err="1" smtClean="0"/>
              <a:t>ef</a:t>
            </a:r>
            <a:r>
              <a:rPr lang="en-US" altLang="zh-TW" sz="2800" b="1" dirty="0" smtClean="0"/>
              <a:t> </a:t>
            </a:r>
            <a:r>
              <a:rPr lang="en-US" altLang="zh-TW" sz="2800" b="1" dirty="0" err="1" smtClean="0"/>
              <a:t>clickcallback</a:t>
            </a:r>
            <a:r>
              <a:rPr lang="en-US" altLang="zh-TW" sz="2800" b="1" dirty="0" smtClean="0"/>
              <a:t>(self, event)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373" y="3900644"/>
            <a:ext cx="3532955" cy="2107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685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55" y="1039437"/>
            <a:ext cx="11422063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副標題 2">
            <a:extLst>
              <a:ext uri="{FF2B5EF4-FFF2-40B4-BE49-F238E27FC236}">
                <a16:creationId xmlns="" xmlns:a16="http://schemas.microsoft.com/office/drawing/2014/main" id="{06FA1709-AE65-4F4B-AC7D-0CD3E77136EC}"/>
              </a:ext>
            </a:extLst>
          </p:cNvPr>
          <p:cNvSpPr txBox="1">
            <a:spLocks/>
          </p:cNvSpPr>
          <p:nvPr/>
        </p:nvSpPr>
        <p:spPr>
          <a:xfrm>
            <a:off x="865238" y="330226"/>
            <a:ext cx="3224980" cy="4344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mtClean="0"/>
              <a:t>123</a:t>
            </a:r>
            <a:endParaRPr lang="en-US" altLang="zh-TW" dirty="0"/>
          </a:p>
        </p:txBody>
      </p:sp>
      <p:sp>
        <p:nvSpPr>
          <p:cNvPr id="6" name="副標題 2">
            <a:extLst>
              <a:ext uri="{FF2B5EF4-FFF2-40B4-BE49-F238E27FC236}">
                <a16:creationId xmlns="" xmlns:a16="http://schemas.microsoft.com/office/drawing/2014/main" id="{383DE881-E500-4E93-B113-57B7EFCBE495}"/>
              </a:ext>
            </a:extLst>
          </p:cNvPr>
          <p:cNvSpPr txBox="1">
            <a:spLocks/>
          </p:cNvSpPr>
          <p:nvPr/>
        </p:nvSpPr>
        <p:spPr>
          <a:xfrm>
            <a:off x="196645" y="310561"/>
            <a:ext cx="3224980" cy="4344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>
                <a:solidFill>
                  <a:schemeClr val="bg1"/>
                </a:solidFill>
              </a:rPr>
              <a:t>Major file - guess.py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11955" y="4282945"/>
            <a:ext cx="112145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800" dirty="0"/>
              <a:t>When the list “</a:t>
            </a:r>
            <a:r>
              <a:rPr lang="en-US" altLang="zh-TW" sz="2800" dirty="0" err="1"/>
              <a:t>num_existing_cards</a:t>
            </a:r>
            <a:r>
              <a:rPr lang="en-US" altLang="zh-TW" sz="2800" dirty="0"/>
              <a:t>” is </a:t>
            </a:r>
            <a:r>
              <a:rPr lang="en-US" altLang="zh-TW" sz="2800" dirty="0" smtClean="0"/>
              <a:t>0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When the time “</a:t>
            </a:r>
            <a:r>
              <a:rPr lang="en-US" altLang="zh-TW" sz="2800" dirty="0" err="1" smtClean="0"/>
              <a:t>num_seconds</a:t>
            </a:r>
            <a:r>
              <a:rPr lang="en-US" altLang="zh-TW" sz="2800" dirty="0" smtClean="0"/>
              <a:t>” not 0</a:t>
            </a:r>
          </a:p>
          <a:p>
            <a:pPr marL="914400" lvl="1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Minus 1 </a:t>
            </a:r>
            <a:r>
              <a:rPr lang="en-US" altLang="zh-TW" sz="2800" dirty="0" smtClean="0"/>
              <a:t>(second</a:t>
            </a:r>
            <a:r>
              <a:rPr lang="en-US" altLang="zh-TW" sz="2800" dirty="0"/>
              <a:t>) </a:t>
            </a:r>
            <a:r>
              <a:rPr lang="en-US" altLang="zh-TW" sz="2800" dirty="0" smtClean="0"/>
              <a:t>until </a:t>
            </a:r>
            <a:r>
              <a:rPr lang="en-US" altLang="zh-TW" sz="2800" dirty="0"/>
              <a:t>it equals 0 or the game is successful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TW" sz="2800" dirty="0" smtClean="0">
              <a:sym typeface="Wingdings" panose="05000000000000000000" pitchFamily="2" charset="2"/>
            </a:endParaRP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TW" sz="2800" dirty="0" smtClean="0"/>
          </a:p>
        </p:txBody>
      </p:sp>
      <p:sp>
        <p:nvSpPr>
          <p:cNvPr id="8" name="文字方塊 7"/>
          <p:cNvSpPr txBox="1"/>
          <p:nvPr/>
        </p:nvSpPr>
        <p:spPr>
          <a:xfrm>
            <a:off x="9816662" y="310561"/>
            <a:ext cx="2228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d</a:t>
            </a:r>
            <a:r>
              <a:rPr lang="en-US" altLang="zh-TW" sz="2800" b="1" dirty="0" err="1" smtClean="0"/>
              <a:t>ef</a:t>
            </a:r>
            <a:r>
              <a:rPr lang="en-US" altLang="zh-TW" sz="2800" b="1" dirty="0" smtClean="0"/>
              <a:t> tick(self)</a:t>
            </a:r>
          </a:p>
        </p:txBody>
      </p:sp>
    </p:spTree>
    <p:extLst>
      <p:ext uri="{BB962C8B-B14F-4D97-AF65-F5344CB8AC3E}">
        <p14:creationId xmlns:p14="http://schemas.microsoft.com/office/powerpoint/2010/main" val="202350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69" y="1291075"/>
            <a:ext cx="6446206" cy="1672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副標題 2">
            <a:extLst>
              <a:ext uri="{FF2B5EF4-FFF2-40B4-BE49-F238E27FC236}">
                <a16:creationId xmlns="" xmlns:a16="http://schemas.microsoft.com/office/drawing/2014/main" id="{06FA1709-AE65-4F4B-AC7D-0CD3E77136EC}"/>
              </a:ext>
            </a:extLst>
          </p:cNvPr>
          <p:cNvSpPr txBox="1">
            <a:spLocks/>
          </p:cNvSpPr>
          <p:nvPr/>
        </p:nvSpPr>
        <p:spPr>
          <a:xfrm>
            <a:off x="865238" y="330226"/>
            <a:ext cx="3224980" cy="4344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mtClean="0"/>
              <a:t>123</a:t>
            </a:r>
            <a:endParaRPr lang="en-US" altLang="zh-TW" dirty="0"/>
          </a:p>
        </p:txBody>
      </p:sp>
      <p:sp>
        <p:nvSpPr>
          <p:cNvPr id="7" name="副標題 2">
            <a:extLst>
              <a:ext uri="{FF2B5EF4-FFF2-40B4-BE49-F238E27FC236}">
                <a16:creationId xmlns="" xmlns:a16="http://schemas.microsoft.com/office/drawing/2014/main" id="{383DE881-E500-4E93-B113-57B7EFCBE495}"/>
              </a:ext>
            </a:extLst>
          </p:cNvPr>
          <p:cNvSpPr txBox="1">
            <a:spLocks/>
          </p:cNvSpPr>
          <p:nvPr/>
        </p:nvSpPr>
        <p:spPr>
          <a:xfrm>
            <a:off x="196645" y="310561"/>
            <a:ext cx="3224980" cy="4344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>
                <a:solidFill>
                  <a:schemeClr val="bg1"/>
                </a:solidFill>
              </a:rPr>
              <a:t>Major file - guess.py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11651" y="3725896"/>
            <a:ext cx="112145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800" dirty="0" smtClean="0">
                <a:sym typeface="Wingdings" panose="05000000000000000000" pitchFamily="2" charset="2"/>
              </a:rPr>
              <a:t>When call the “</a:t>
            </a:r>
            <a:r>
              <a:rPr lang="en-US" altLang="zh-TW" sz="2800" dirty="0" err="1" smtClean="0">
                <a:sym typeface="Wingdings" panose="05000000000000000000" pitchFamily="2" charset="2"/>
              </a:rPr>
              <a:t>def</a:t>
            </a:r>
            <a:r>
              <a:rPr lang="en-US" altLang="zh-TW" sz="2800" dirty="0" smtClean="0">
                <a:sym typeface="Wingdings" panose="05000000000000000000" pitchFamily="2" charset="2"/>
              </a:rPr>
              <a:t> restart”</a:t>
            </a:r>
          </a:p>
          <a:p>
            <a:pPr marL="914400" lvl="1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>
                <a:sym typeface="Wingdings" panose="05000000000000000000" pitchFamily="2" charset="2"/>
              </a:rPr>
              <a:t>Delete the original </a:t>
            </a:r>
            <a:r>
              <a:rPr lang="en-US" altLang="zh-TW" sz="2800" dirty="0" smtClean="0">
                <a:sym typeface="Wingdings" panose="05000000000000000000" pitchFamily="2" charset="2"/>
              </a:rPr>
              <a:t>game</a:t>
            </a:r>
          </a:p>
          <a:p>
            <a:pPr marL="914400" lvl="1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Call </a:t>
            </a:r>
            <a:r>
              <a:rPr lang="en-US" altLang="zh-TW" sz="2800" dirty="0" smtClean="0"/>
              <a:t>again the class “</a:t>
            </a:r>
            <a:r>
              <a:rPr lang="en-US" altLang="zh-TW" sz="2800" dirty="0" err="1" smtClean="0"/>
              <a:t>FlipCardByMemory</a:t>
            </a:r>
            <a:r>
              <a:rPr lang="en-US" altLang="zh-TW" sz="2800" dirty="0" smtClean="0"/>
              <a:t>()”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9144000" y="310561"/>
            <a:ext cx="290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/>
              <a:t>d</a:t>
            </a:r>
            <a:r>
              <a:rPr lang="en-US" altLang="zh-TW" sz="2800" b="1" dirty="0" err="1" smtClean="0"/>
              <a:t>ef</a:t>
            </a:r>
            <a:r>
              <a:rPr lang="en-US" altLang="zh-TW" sz="2800" b="1" dirty="0" smtClean="0"/>
              <a:t> restart(self)</a:t>
            </a:r>
          </a:p>
        </p:txBody>
      </p:sp>
    </p:spTree>
    <p:extLst>
      <p:ext uri="{BB962C8B-B14F-4D97-AF65-F5344CB8AC3E}">
        <p14:creationId xmlns:p14="http://schemas.microsoft.com/office/powerpoint/2010/main" val="131618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06FA1709-AE65-4F4B-AC7D-0CD3E7713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836" y="4355690"/>
            <a:ext cx="3224980" cy="1877292"/>
          </a:xfrm>
        </p:spPr>
        <p:txBody>
          <a:bodyPr>
            <a:normAutofit/>
          </a:bodyPr>
          <a:lstStyle/>
          <a:p>
            <a:r>
              <a:rPr lang="en-US" altLang="zh-TW" b="0" i="0" dirty="0">
                <a:effectLst/>
              </a:rPr>
              <a:t>execution screen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0F293EDD-9800-48EA-83E1-25AEC9529A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"/>
          <a:stretch/>
        </p:blipFill>
        <p:spPr>
          <a:xfrm>
            <a:off x="186005" y="237133"/>
            <a:ext cx="5792008" cy="638373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2" name="蠟筆小新卡牌記憶小遊戲 2021-12-24 07-28-41">
            <a:hlinkClick r:id="" action="ppaction://media"/>
            <a:extLst>
              <a:ext uri="{FF2B5EF4-FFF2-40B4-BE49-F238E27FC236}">
                <a16:creationId xmlns="" xmlns:a16="http://schemas.microsoft.com/office/drawing/2014/main" id="{4FF105D2-F3A1-4DEA-88B2-7DC60BE338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20161" b="20201"/>
          <a:stretch/>
        </p:blipFill>
        <p:spPr>
          <a:xfrm>
            <a:off x="180174" y="578584"/>
            <a:ext cx="5764342" cy="601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0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2">
            <a:extLst>
              <a:ext uri="{FF2B5EF4-FFF2-40B4-BE49-F238E27FC236}">
                <a16:creationId xmlns="" xmlns:a16="http://schemas.microsoft.com/office/drawing/2014/main" id="{06FA1709-AE65-4F4B-AC7D-0CD3E77136EC}"/>
              </a:ext>
            </a:extLst>
          </p:cNvPr>
          <p:cNvSpPr txBox="1">
            <a:spLocks/>
          </p:cNvSpPr>
          <p:nvPr/>
        </p:nvSpPr>
        <p:spPr>
          <a:xfrm>
            <a:off x="865238" y="330226"/>
            <a:ext cx="3224980" cy="4344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mtClean="0"/>
              <a:t>123</a:t>
            </a:r>
            <a:endParaRPr lang="en-US" altLang="zh-TW" dirty="0"/>
          </a:p>
        </p:txBody>
      </p:sp>
      <p:sp>
        <p:nvSpPr>
          <p:cNvPr id="6" name="副標題 2">
            <a:extLst>
              <a:ext uri="{FF2B5EF4-FFF2-40B4-BE49-F238E27FC236}">
                <a16:creationId xmlns="" xmlns:a16="http://schemas.microsoft.com/office/drawing/2014/main" id="{383DE881-E500-4E93-B113-57B7EFCBE495}"/>
              </a:ext>
            </a:extLst>
          </p:cNvPr>
          <p:cNvSpPr txBox="1">
            <a:spLocks/>
          </p:cNvSpPr>
          <p:nvPr/>
        </p:nvSpPr>
        <p:spPr>
          <a:xfrm>
            <a:off x="196645" y="310561"/>
            <a:ext cx="3224980" cy="4344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>
                <a:solidFill>
                  <a:schemeClr val="bg1"/>
                </a:solidFill>
              </a:rPr>
              <a:t>Major file - guess.py</a:t>
            </a:r>
            <a:endParaRPr lang="en-US" altLang="zh-TW" dirty="0">
              <a:solidFill>
                <a:schemeClr val="bg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/>
          <a:stretch/>
        </p:blipFill>
        <p:spPr bwMode="auto">
          <a:xfrm>
            <a:off x="2477728" y="2300166"/>
            <a:ext cx="7411161" cy="1624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14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0F293EDD-9800-48EA-83E1-25AEC9529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7"/>
          <a:stretch/>
        </p:blipFill>
        <p:spPr>
          <a:xfrm>
            <a:off x="186005" y="237133"/>
            <a:ext cx="5792008" cy="638373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4" name="副標題 2">
            <a:extLst>
              <a:ext uri="{FF2B5EF4-FFF2-40B4-BE49-F238E27FC236}">
                <a16:creationId xmlns="" xmlns:a16="http://schemas.microsoft.com/office/drawing/2014/main" id="{4277EF7D-BB4F-47B9-999F-8CBC12DB8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1725" y="1986960"/>
            <a:ext cx="4979005" cy="1877292"/>
          </a:xfrm>
        </p:spPr>
        <p:txBody>
          <a:bodyPr>
            <a:noAutofit/>
          </a:bodyPr>
          <a:lstStyle/>
          <a:p>
            <a:r>
              <a:rPr lang="en-US" altLang="zh-TW" sz="4400" b="0" i="0" dirty="0">
                <a:effectLst/>
              </a:rPr>
              <a:t>Thank you for</a:t>
            </a:r>
          </a:p>
          <a:p>
            <a:r>
              <a:rPr lang="en-US" altLang="zh-TW" sz="4400" b="0" i="0" dirty="0">
                <a:effectLst/>
              </a:rPr>
              <a:t>your listening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64743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A53A0A3B-299D-4B85-8FE8-F123E2D33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38" y="1590956"/>
            <a:ext cx="4106062" cy="450055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400666B9-1286-4153-A738-F11A65814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731" y="1590956"/>
            <a:ext cx="4052671" cy="45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5" name="副標題 2">
            <a:extLst>
              <a:ext uri="{FF2B5EF4-FFF2-40B4-BE49-F238E27FC236}">
                <a16:creationId xmlns="" xmlns:a16="http://schemas.microsoft.com/office/drawing/2014/main" id="{BA661403-C330-44D6-A45A-5B8F61B71CBD}"/>
              </a:ext>
            </a:extLst>
          </p:cNvPr>
          <p:cNvSpPr txBox="1">
            <a:spLocks/>
          </p:cNvSpPr>
          <p:nvPr/>
        </p:nvSpPr>
        <p:spPr>
          <a:xfrm>
            <a:off x="196645" y="310561"/>
            <a:ext cx="3224980" cy="4344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dirty="0">
                <a:solidFill>
                  <a:schemeClr val="bg1"/>
                </a:solidFill>
              </a:rPr>
              <a:t>Game over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="" xmlns:a16="http://schemas.microsoft.com/office/drawing/2014/main" id="{9FA04A7E-21E1-4C3E-9BF6-3F426F08E821}"/>
              </a:ext>
            </a:extLst>
          </p:cNvPr>
          <p:cNvSpPr txBox="1">
            <a:spLocks/>
          </p:cNvSpPr>
          <p:nvPr/>
        </p:nvSpPr>
        <p:spPr>
          <a:xfrm>
            <a:off x="1989938" y="1033232"/>
            <a:ext cx="8320463" cy="434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Lose                                                        Win</a:t>
            </a:r>
          </a:p>
        </p:txBody>
      </p:sp>
    </p:spTree>
    <p:extLst>
      <p:ext uri="{BB962C8B-B14F-4D97-AF65-F5344CB8AC3E}">
        <p14:creationId xmlns:p14="http://schemas.microsoft.com/office/powerpoint/2010/main" val="26513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標題 2">
            <a:extLst>
              <a:ext uri="{FF2B5EF4-FFF2-40B4-BE49-F238E27FC236}">
                <a16:creationId xmlns="" xmlns:a16="http://schemas.microsoft.com/office/drawing/2014/main" id="{06FA1709-AE65-4F4B-AC7D-0CD3E77136EC}"/>
              </a:ext>
            </a:extLst>
          </p:cNvPr>
          <p:cNvSpPr txBox="1">
            <a:spLocks/>
          </p:cNvSpPr>
          <p:nvPr/>
        </p:nvSpPr>
        <p:spPr>
          <a:xfrm>
            <a:off x="865238" y="330226"/>
            <a:ext cx="3224980" cy="434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mtClean="0"/>
              <a:t>File folder</a:t>
            </a:r>
            <a:endParaRPr lang="en-US" altLang="zh-TW" dirty="0"/>
          </a:p>
        </p:txBody>
      </p: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ED9C0D27-8944-4300-A613-BA3D5C31C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51" y="922194"/>
            <a:ext cx="9720000" cy="147451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1CBE402C-E77D-4EE5-A212-C494966ED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244"/>
          <a:stretch/>
        </p:blipFill>
        <p:spPr>
          <a:xfrm>
            <a:off x="1373651" y="2554181"/>
            <a:ext cx="9720000" cy="119903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2E3CC0B0-F6B5-4BC4-A31E-A1924F023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651" y="3910686"/>
            <a:ext cx="9720000" cy="117818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1779EE77-9426-4D34-A05F-D006047B6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651" y="5246341"/>
            <a:ext cx="9720000" cy="149683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02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06FA1709-AE65-4F4B-AC7D-0CD3E7713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238" y="330226"/>
            <a:ext cx="3224980" cy="434495"/>
          </a:xfrm>
        </p:spPr>
        <p:txBody>
          <a:bodyPr/>
          <a:lstStyle/>
          <a:p>
            <a:pPr algn="l"/>
            <a:r>
              <a:rPr lang="en-US" altLang="zh-TW" dirty="0"/>
              <a:t>File folder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C36D880F-BE3B-4B70-9682-1CB723894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51" y="922194"/>
            <a:ext cx="9720000" cy="1195855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BB8C7A55-E4E9-4E7E-8AA9-F142621DD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651" y="2275522"/>
            <a:ext cx="9720000" cy="1237841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50" y="3765459"/>
            <a:ext cx="9720000" cy="1601787"/>
          </a:xfrm>
          <a:prstGeom prst="rect">
            <a:avLst/>
          </a:prstGeom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21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06FA1709-AE65-4F4B-AC7D-0CD3E7713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238" y="330226"/>
            <a:ext cx="3224980" cy="434495"/>
          </a:xfrm>
        </p:spPr>
        <p:txBody>
          <a:bodyPr/>
          <a:lstStyle/>
          <a:p>
            <a:pPr algn="l"/>
            <a:r>
              <a:rPr lang="en-US" altLang="zh-TW" dirty="0"/>
              <a:t>123</a:t>
            </a:r>
          </a:p>
        </p:txBody>
      </p:sp>
      <p:sp>
        <p:nvSpPr>
          <p:cNvPr id="5" name="副標題 2">
            <a:extLst>
              <a:ext uri="{FF2B5EF4-FFF2-40B4-BE49-F238E27FC236}">
                <a16:creationId xmlns="" xmlns:a16="http://schemas.microsoft.com/office/drawing/2014/main" id="{EAC4DDE4-9569-4A15-A157-051E18F1BF95}"/>
              </a:ext>
            </a:extLst>
          </p:cNvPr>
          <p:cNvSpPr txBox="1">
            <a:spLocks/>
          </p:cNvSpPr>
          <p:nvPr/>
        </p:nvSpPr>
        <p:spPr>
          <a:xfrm>
            <a:off x="196645" y="310561"/>
            <a:ext cx="3224980" cy="4344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dirty="0">
                <a:solidFill>
                  <a:schemeClr val="bg1"/>
                </a:solidFill>
              </a:rPr>
              <a:t>Minor file - cfg.py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E7B11D54-2304-430A-A302-C0A7E5ADE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" r="1"/>
          <a:stretch/>
        </p:blipFill>
        <p:spPr>
          <a:xfrm>
            <a:off x="597240" y="956116"/>
            <a:ext cx="6971071" cy="407267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CA94B46E-C29D-46D4-A7F1-2672058DE380}"/>
              </a:ext>
            </a:extLst>
          </p:cNvPr>
          <p:cNvSpPr txBox="1"/>
          <p:nvPr/>
        </p:nvSpPr>
        <p:spPr>
          <a:xfrm>
            <a:off x="6129992" y="947327"/>
            <a:ext cx="64154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800" dirty="0">
                <a:sym typeface="Wingdings" panose="05000000000000000000" pitchFamily="2" charset="2"/>
              </a:rPr>
              <a:t>Set the paths of images and audio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3532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06FA1709-AE65-4F4B-AC7D-0CD3E7713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45" y="310561"/>
            <a:ext cx="3224980" cy="43449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Major file - guess.py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35B989CF-B385-443A-964E-97642BAA8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14" y="1017638"/>
            <a:ext cx="5331457" cy="313933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D2B4EC42-4E8E-41B0-ADA4-CA9C4F36EE51}"/>
              </a:ext>
            </a:extLst>
          </p:cNvPr>
          <p:cNvSpPr txBox="1"/>
          <p:nvPr/>
        </p:nvSpPr>
        <p:spPr>
          <a:xfrm>
            <a:off x="420414" y="5190695"/>
            <a:ext cx="112145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800" dirty="0"/>
              <a:t>Import External file </a:t>
            </a:r>
          </a:p>
          <a:p>
            <a:pPr marL="914400" lvl="1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 err="1">
                <a:sym typeface="Wingdings" panose="05000000000000000000" pitchFamily="2" charset="2"/>
              </a:rPr>
              <a:t>os</a:t>
            </a:r>
            <a:r>
              <a:rPr lang="en-US" altLang="zh-TW" sz="2800" dirty="0">
                <a:sym typeface="Wingdings" panose="05000000000000000000" pitchFamily="2" charset="2"/>
              </a:rPr>
              <a:t> : setting </a:t>
            </a:r>
            <a:r>
              <a:rPr lang="en-US" altLang="zh-TW" sz="2800" dirty="0" smtClean="0">
                <a:sym typeface="Wingdings" panose="05000000000000000000" pitchFamily="2" charset="2"/>
              </a:rPr>
              <a:t>‘images</a:t>
            </a:r>
            <a:r>
              <a:rPr lang="en-US" altLang="zh-TW" sz="2800" dirty="0">
                <a:sym typeface="Wingdings" panose="05000000000000000000" pitchFamily="2" charset="2"/>
              </a:rPr>
              <a:t>’ and </a:t>
            </a:r>
            <a:r>
              <a:rPr lang="en-US" altLang="zh-TW" sz="2800" dirty="0" smtClean="0">
                <a:sym typeface="Wingdings" panose="05000000000000000000" pitchFamily="2" charset="2"/>
              </a:rPr>
              <a:t>‘audio’ </a:t>
            </a:r>
            <a:r>
              <a:rPr lang="en-US" altLang="zh-TW" sz="2800" dirty="0">
                <a:sym typeface="Wingdings" panose="05000000000000000000" pitchFamily="2" charset="2"/>
              </a:rPr>
              <a:t>paths.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70956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標題 2">
            <a:extLst>
              <a:ext uri="{FF2B5EF4-FFF2-40B4-BE49-F238E27FC236}">
                <a16:creationId xmlns="" xmlns:a16="http://schemas.microsoft.com/office/drawing/2014/main" id="{E2429095-800D-4CC2-8E03-12FCC062B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45" y="310561"/>
            <a:ext cx="3224980" cy="43449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Major file - guess.py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BDF82977-4149-4397-B891-058865213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23" r="8066"/>
          <a:stretch/>
        </p:blipFill>
        <p:spPr>
          <a:xfrm>
            <a:off x="196645" y="926950"/>
            <a:ext cx="11995355" cy="409341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26998E34-94CE-4DB1-A29D-D0C98C3514C5}"/>
              </a:ext>
            </a:extLst>
          </p:cNvPr>
          <p:cNvSpPr txBox="1"/>
          <p:nvPr/>
        </p:nvSpPr>
        <p:spPr>
          <a:xfrm>
            <a:off x="488731" y="5373260"/>
            <a:ext cx="112145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800" dirty="0"/>
              <a:t>Set: music, images, title, card-blank, card-back, time</a:t>
            </a:r>
          </a:p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800" dirty="0" err="1" smtClean="0">
                <a:sym typeface="Wingdings" panose="05000000000000000000" pitchFamily="2" charset="2"/>
              </a:rPr>
              <a:t>c</a:t>
            </a:r>
            <a:r>
              <a:rPr lang="en-US" altLang="zh-TW" sz="2800" dirty="0" err="1" smtClean="0">
                <a:sym typeface="Wingdings" panose="05000000000000000000" pitchFamily="2" charset="2"/>
              </a:rPr>
              <a:t>ard_list</a:t>
            </a:r>
            <a:r>
              <a:rPr lang="en-US" altLang="zh-TW" sz="2800" dirty="0" smtClean="0">
                <a:sym typeface="Wingdings" panose="05000000000000000000" pitchFamily="2" charset="2"/>
              </a:rPr>
              <a:t>, random</a:t>
            </a:r>
            <a:endParaRPr lang="en-US" altLang="zh-TW" sz="2800" dirty="0">
              <a:sym typeface="Wingdings" panose="05000000000000000000" pitchFamily="2" charset="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0AE3E8C1-B13C-440A-856D-05BF27990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230" y="1135696"/>
            <a:ext cx="1124107" cy="112410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EF564628-120A-44D3-B85A-E1501C49C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142" y="1135696"/>
            <a:ext cx="1124107" cy="112410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444579" y="301431"/>
            <a:ext cx="4869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Class </a:t>
            </a:r>
            <a:r>
              <a:rPr lang="en-US" altLang="zh-TW" sz="2800" b="1" dirty="0" err="1" smtClean="0"/>
              <a:t>FlipCardByMemory</a:t>
            </a:r>
            <a:r>
              <a:rPr lang="en-US" altLang="zh-TW" sz="2800" b="1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452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813E3C5C-C032-4F6D-A93F-E5C2220FD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7" r="11761" b="65405"/>
          <a:stretch/>
        </p:blipFill>
        <p:spPr>
          <a:xfrm>
            <a:off x="592183" y="892540"/>
            <a:ext cx="12046628" cy="2165292"/>
          </a:xfrm>
          <a:prstGeom prst="rect">
            <a:avLst/>
          </a:prstGeom>
        </p:spPr>
      </p:pic>
      <p:sp>
        <p:nvSpPr>
          <p:cNvPr id="8" name="副標題 2">
            <a:extLst>
              <a:ext uri="{FF2B5EF4-FFF2-40B4-BE49-F238E27FC236}">
                <a16:creationId xmlns="" xmlns:a16="http://schemas.microsoft.com/office/drawing/2014/main" id="{E2429095-800D-4CC2-8E03-12FCC062B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45" y="310561"/>
            <a:ext cx="3224980" cy="43449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l"/>
            <a:r>
              <a:rPr lang="en-US" altLang="zh-TW" dirty="0">
                <a:solidFill>
                  <a:schemeClr val="bg1"/>
                </a:solidFill>
              </a:rPr>
              <a:t>Major file - guess.py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26998E34-94CE-4DB1-A29D-D0C98C3514C5}"/>
              </a:ext>
            </a:extLst>
          </p:cNvPr>
          <p:cNvSpPr txBox="1"/>
          <p:nvPr/>
        </p:nvSpPr>
        <p:spPr>
          <a:xfrm>
            <a:off x="592182" y="3340147"/>
            <a:ext cx="119188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800" dirty="0"/>
              <a:t>f-strings have an f at the beginning and 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zh-TW" altLang="en-US" sz="2800" dirty="0"/>
              <a:t>        </a:t>
            </a:r>
            <a:r>
              <a:rPr lang="en-US" altLang="zh-TW" sz="2800" dirty="0"/>
              <a:t>curly braces containing expressions that will be replaced with their values</a:t>
            </a:r>
            <a:r>
              <a:rPr lang="en-US" altLang="zh-TW" sz="2800" dirty="0" smtClean="0"/>
              <a:t>.</a:t>
            </a:r>
            <a:endParaRPr lang="en-US" altLang="zh-TW" sz="2800" dirty="0"/>
          </a:p>
          <a:p>
            <a:pPr marL="914400" lvl="1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When r=0, c=0</a:t>
            </a:r>
          </a:p>
          <a:p>
            <a:pPr marL="914400" lvl="1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Create label</a:t>
            </a:r>
          </a:p>
          <a:p>
            <a:pPr marL="914400" lvl="1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Read back(image)</a:t>
            </a:r>
          </a:p>
          <a:p>
            <a:pPr marL="914400" lvl="1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Name random(image) =0 and Hide</a:t>
            </a:r>
          </a:p>
          <a:p>
            <a:pPr marL="914400" lvl="1" indent="-4572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2800" dirty="0"/>
              <a:t>Click the left mouse button</a:t>
            </a:r>
            <a:r>
              <a:rPr lang="zh-TW" altLang="en-US" sz="2800" dirty="0"/>
              <a:t> </a:t>
            </a:r>
            <a:r>
              <a:rPr lang="en-US" altLang="zh-TW" sz="2800" dirty="0"/>
              <a:t>Call function ”</a:t>
            </a:r>
            <a:r>
              <a:rPr lang="en-US" altLang="zh-TW" sz="2800" dirty="0" err="1"/>
              <a:t>clickcallback</a:t>
            </a:r>
            <a:r>
              <a:rPr lang="en-US" altLang="zh-TW" sz="2800" dirty="0"/>
              <a:t>”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US" altLang="zh-TW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444579" y="301431"/>
            <a:ext cx="4869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Class </a:t>
            </a:r>
            <a:r>
              <a:rPr lang="en-US" altLang="zh-TW" sz="2800" b="1" dirty="0" err="1" smtClean="0"/>
              <a:t>FlipCardByMemory</a:t>
            </a:r>
            <a:r>
              <a:rPr lang="en-US" altLang="zh-TW" sz="2800" b="1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80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542</Words>
  <Application>Microsoft Office PowerPoint</Application>
  <PresentationFormat>自訂</PresentationFormat>
  <Paragraphs>114</Paragraphs>
  <Slides>21</Slides>
  <Notes>0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2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映蓁 陳</dc:creator>
  <cp:lastModifiedBy>李函諭</cp:lastModifiedBy>
  <cp:revision>28</cp:revision>
  <dcterms:created xsi:type="dcterms:W3CDTF">2021-12-23T23:35:43Z</dcterms:created>
  <dcterms:modified xsi:type="dcterms:W3CDTF">2021-12-29T09:19:59Z</dcterms:modified>
</cp:coreProperties>
</file>